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258" r:id="rId4"/>
    <p:sldId id="259" r:id="rId5"/>
    <p:sldId id="298" r:id="rId6"/>
    <p:sldId id="299" r:id="rId7"/>
    <p:sldId id="260" r:id="rId8"/>
    <p:sldId id="261" r:id="rId9"/>
    <p:sldId id="262" r:id="rId10"/>
    <p:sldId id="300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306" r:id="rId21"/>
    <p:sldId id="305" r:id="rId22"/>
    <p:sldId id="307" r:id="rId23"/>
    <p:sldId id="301" r:id="rId24"/>
    <p:sldId id="302" r:id="rId25"/>
    <p:sldId id="303" r:id="rId26"/>
    <p:sldId id="304" r:id="rId27"/>
    <p:sldId id="277" r:id="rId28"/>
    <p:sldId id="289" r:id="rId29"/>
    <p:sldId id="339" r:id="rId30"/>
    <p:sldId id="311" r:id="rId31"/>
    <p:sldId id="336" r:id="rId32"/>
    <p:sldId id="337" r:id="rId33"/>
    <p:sldId id="335" r:id="rId34"/>
    <p:sldId id="308" r:id="rId35"/>
    <p:sldId id="340" r:id="rId36"/>
    <p:sldId id="341" r:id="rId37"/>
    <p:sldId id="342" r:id="rId38"/>
    <p:sldId id="343" r:id="rId39"/>
    <p:sldId id="310" r:id="rId40"/>
    <p:sldId id="290" r:id="rId41"/>
    <p:sldId id="291" r:id="rId42"/>
    <p:sldId id="312" r:id="rId43"/>
    <p:sldId id="292" r:id="rId44"/>
    <p:sldId id="293" r:id="rId45"/>
    <p:sldId id="294" r:id="rId46"/>
    <p:sldId id="313" r:id="rId47"/>
    <p:sldId id="344" r:id="rId48"/>
    <p:sldId id="315" r:id="rId49"/>
    <p:sldId id="319" r:id="rId50"/>
    <p:sldId id="320" r:id="rId51"/>
    <p:sldId id="321" r:id="rId52"/>
    <p:sldId id="316" r:id="rId53"/>
    <p:sldId id="317" r:id="rId54"/>
    <p:sldId id="295" r:id="rId55"/>
    <p:sldId id="322" r:id="rId56"/>
    <p:sldId id="296" r:id="rId57"/>
    <p:sldId id="323" r:id="rId58"/>
    <p:sldId id="333" r:id="rId59"/>
    <p:sldId id="324" r:id="rId60"/>
    <p:sldId id="325" r:id="rId61"/>
    <p:sldId id="332" r:id="rId62"/>
    <p:sldId id="334" r:id="rId63"/>
    <p:sldId id="297" r:id="rId64"/>
    <p:sldId id="326" r:id="rId65"/>
    <p:sldId id="327" r:id="rId66"/>
    <p:sldId id="331" r:id="rId67"/>
  </p:sldIdLst>
  <p:sldSz cx="9144000" cy="6858000" type="screen4x3"/>
  <p:notesSz cx="68580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9" autoAdjust="0"/>
    <p:restoredTop sz="94683" autoAdjust="0"/>
  </p:normalViewPr>
  <p:slideViewPr>
    <p:cSldViewPr snapToGrid="0">
      <p:cViewPr>
        <p:scale>
          <a:sx n="78" d="100"/>
          <a:sy n="78" d="100"/>
        </p:scale>
        <p:origin x="-1092" y="-6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6C4B3927-B813-4312-9523-17805D82E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EACB0FAE-5F51-4C49-92A8-5007586907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CAEAB5-F75F-43C5-BAA0-553C3246531A}" type="slidenum">
              <a:rPr lang="en-US"/>
              <a:pPr/>
              <a:t>1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A3B29F-367F-40AE-ACF7-C65CCD00E41D}" type="slidenum">
              <a:rPr lang="en-US"/>
              <a:pPr/>
              <a:t>2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EB11CE4-CD9F-4634-9658-AECDDDA6EC17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47</a:t>
            </a:fld>
            <a:endParaRPr lang="en-US" altLang="en-US" smtClean="0"/>
          </a:p>
        </p:txBody>
      </p:sp>
      <p:sp>
        <p:nvSpPr>
          <p:cNvPr id="460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97F390-B704-459F-B84F-043ADFD9CD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7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434010-FE88-4687-BE13-6B1BC2D78F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6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2A1D04-4BD4-4275-940E-EC2FFE07D0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70096A-F184-4D32-B4B6-CE0F412E928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4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88C56B-5CD4-4423-B190-95C06E4638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2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0CD0C4-AB3C-4D92-9E88-7902469514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1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C52A6F-7CEB-4EC3-B957-DFA2CC9290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2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76B8E5-9542-425C-8B16-57183C4E2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E13846-68D4-4474-8C4E-D68CA35B8D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5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C7C9B-375D-4A33-8AA5-6F48A7FCEF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17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1D66C-3E41-440C-930F-43199C1E4F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2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97650"/>
            <a:ext cx="9144000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8EA6AB4-A9AC-48A6-894F-BF70D16124C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9pPr>
    </p:titleStyle>
    <p:bodyStyle>
      <a:lvl1pPr marL="609600" indent="-609600" algn="ctr" rtl="0" fontAlgn="base">
        <a:spcBef>
          <a:spcPct val="20000"/>
        </a:spcBef>
        <a:spcAft>
          <a:spcPct val="0"/>
        </a:spcAft>
        <a:buClr>
          <a:schemeClr val="accent2"/>
        </a:buClr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Times New Roman" pitchFamily="18" charset="0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838"/>
            <a:ext cx="7772400" cy="50165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DISTRIBUTED SYSTEMS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Principles and Paradigms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Second Edition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ANDREW S. TANENBAUM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MAARTEN VAN STEEN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Communication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of a Remote Procedure Call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610600" cy="5410200"/>
          </a:xfrm>
        </p:spPr>
        <p:txBody>
          <a:bodyPr/>
          <a:lstStyle/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Client procedure calls client stub in normal way</a:t>
            </a:r>
          </a:p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Client stub builds message, calls local OS</a:t>
            </a:r>
          </a:p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Client's OS sends message to remote OS</a:t>
            </a:r>
          </a:p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Remote OS gives message to server stub</a:t>
            </a:r>
          </a:p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Server stub unpacks parameters, calls server</a:t>
            </a:r>
          </a:p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Server does work, returns result to the stub</a:t>
            </a:r>
          </a:p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Server stub packs it in message, calls local OS</a:t>
            </a:r>
          </a:p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Server's OS sends message to client's OS</a:t>
            </a:r>
          </a:p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Client's OS gives message to client stub</a:t>
            </a:r>
          </a:p>
          <a:p>
            <a:pPr algn="l">
              <a:lnSpc>
                <a:spcPct val="90000"/>
              </a:lnSpc>
              <a:buFontTx/>
              <a:buAutoNum type="arabicPeriod"/>
            </a:pPr>
            <a:r>
              <a:rPr lang="en-US"/>
              <a:t>Stub unpacks result, returns to client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Value Parameters (1)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4-7. The steps involved in a doing a </a:t>
            </a:r>
            <a:br>
              <a:rPr lang="en-US"/>
            </a:br>
            <a:r>
              <a:rPr lang="en-US"/>
              <a:t>remote computation through RPC.</a:t>
            </a:r>
          </a:p>
        </p:txBody>
      </p:sp>
      <p:pic>
        <p:nvPicPr>
          <p:cNvPr id="84996" name="Picture 4" descr="04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466850"/>
            <a:ext cx="790733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pic>
        <p:nvPicPr>
          <p:cNvPr id="89092" name="Picture 4" descr="04-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4" r="56293"/>
          <a:stretch>
            <a:fillRect/>
          </a:stretch>
        </p:blipFill>
        <p:spPr bwMode="auto">
          <a:xfrm>
            <a:off x="1112838" y="2409825"/>
            <a:ext cx="3611562" cy="22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0" y="234950"/>
            <a:ext cx="8909050" cy="1143000"/>
          </a:xfrm>
        </p:spPr>
        <p:txBody>
          <a:bodyPr/>
          <a:lstStyle/>
          <a:p>
            <a:pPr algn="l"/>
            <a:r>
              <a:rPr lang="en-US" sz="4000"/>
              <a:t>Parameter Specification </a:t>
            </a:r>
            <a:br>
              <a:rPr lang="en-US" sz="4000"/>
            </a:br>
            <a:r>
              <a:rPr lang="en-US" sz="4000"/>
              <a:t>and Stub Generation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4-9. (a) A procedure. (b) The corresponding message.</a:t>
            </a:r>
          </a:p>
        </p:txBody>
      </p:sp>
      <p:pic>
        <p:nvPicPr>
          <p:cNvPr id="89093" name="Picture 5" descr="04-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9"/>
          <a:stretch>
            <a:fillRect/>
          </a:stretch>
        </p:blipFill>
        <p:spPr bwMode="auto">
          <a:xfrm>
            <a:off x="5600700" y="641350"/>
            <a:ext cx="30035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(A)synchronous RPC (1)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4-10. (a) The interaction between client and </a:t>
            </a:r>
            <a:br>
              <a:rPr lang="en-US"/>
            </a:br>
            <a:r>
              <a:rPr lang="en-US"/>
              <a:t>server in a traditional RPC.</a:t>
            </a:r>
          </a:p>
        </p:txBody>
      </p:sp>
      <p:pic>
        <p:nvPicPr>
          <p:cNvPr id="90116" name="Picture 4" descr="04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97"/>
          <a:stretch>
            <a:fillRect/>
          </a:stretch>
        </p:blipFill>
        <p:spPr bwMode="auto">
          <a:xfrm>
            <a:off x="1670050" y="1296988"/>
            <a:ext cx="58610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RPC (2)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4-10. (b) The interaction using asynchronous RPC.</a:t>
            </a:r>
          </a:p>
        </p:txBody>
      </p:sp>
      <p:pic>
        <p:nvPicPr>
          <p:cNvPr id="91140" name="Picture 4" descr="04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2"/>
          <a:stretch>
            <a:fillRect/>
          </a:stretch>
        </p:blipFill>
        <p:spPr bwMode="auto">
          <a:xfrm>
            <a:off x="1614488" y="1423988"/>
            <a:ext cx="6048375" cy="402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RPC (3)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4-11. A client and server interacting through </a:t>
            </a:r>
            <a:br>
              <a:rPr lang="en-US"/>
            </a:br>
            <a:r>
              <a:rPr lang="en-US"/>
              <a:t>two asynchronous RPCs.</a:t>
            </a:r>
          </a:p>
        </p:txBody>
      </p:sp>
      <p:pic>
        <p:nvPicPr>
          <p:cNvPr id="92164" name="Picture 4" descr="04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562100"/>
            <a:ext cx="7621587" cy="34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pic>
        <p:nvPicPr>
          <p:cNvPr id="93188" name="Picture 4" descr="04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496888"/>
            <a:ext cx="5927725" cy="494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0038" y="300038"/>
            <a:ext cx="5891212" cy="1143000"/>
          </a:xfrm>
        </p:spPr>
        <p:txBody>
          <a:bodyPr/>
          <a:lstStyle/>
          <a:p>
            <a:pPr algn="l"/>
            <a:r>
              <a:rPr lang="en-US" sz="4000"/>
              <a:t>Writing a Client </a:t>
            </a:r>
            <a:br>
              <a:rPr lang="en-US" sz="4000"/>
            </a:br>
            <a:r>
              <a:rPr lang="en-US" sz="4000"/>
              <a:t>and a Server (1)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4-12. The steps in writing a client and </a:t>
            </a:r>
            <a:br>
              <a:rPr lang="en-US"/>
            </a:br>
            <a:r>
              <a:rPr lang="en-US"/>
              <a:t>a server in DCE RPC.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Client and a Server (2)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488" y="1470025"/>
            <a:ext cx="8164512" cy="5083175"/>
          </a:xfrm>
        </p:spPr>
        <p:txBody>
          <a:bodyPr/>
          <a:lstStyle/>
          <a:p>
            <a:pPr algn="l"/>
            <a:r>
              <a:rPr lang="en-US" sz="3200"/>
              <a:t>Three files output by the IDL compiler:</a:t>
            </a:r>
            <a:br>
              <a:rPr lang="en-US" sz="3200"/>
            </a:br>
            <a:endParaRPr lang="en-US" sz="3200"/>
          </a:p>
          <a:p>
            <a:pPr algn="l">
              <a:buFontTx/>
              <a:buChar char="•"/>
            </a:pPr>
            <a:r>
              <a:rPr lang="en-US" sz="3200"/>
              <a:t>A header file (e.g., interface.h, in C terms).</a:t>
            </a:r>
          </a:p>
          <a:p>
            <a:pPr algn="l">
              <a:buFontTx/>
              <a:buChar char="•"/>
            </a:pPr>
            <a:r>
              <a:rPr lang="en-US" sz="3200"/>
              <a:t>The client stub.</a:t>
            </a:r>
          </a:p>
          <a:p>
            <a:pPr algn="l">
              <a:buFontTx/>
              <a:buChar char="•"/>
            </a:pPr>
            <a:r>
              <a:rPr lang="en-US" sz="3200"/>
              <a:t>The server stub.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a Client to a Server (1)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938" y="1797050"/>
            <a:ext cx="7916862" cy="47561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/>
              <a:t>Registration of a server makes it possible for a client to locate the server and bind to it. </a:t>
            </a:r>
            <a:br>
              <a:rPr lang="en-US" sz="2800"/>
            </a:br>
            <a:endParaRPr lang="en-US" sz="2800"/>
          </a:p>
          <a:p>
            <a:pPr algn="l">
              <a:buFontTx/>
              <a:buChar char="•"/>
            </a:pPr>
            <a:r>
              <a:rPr lang="en-US" sz="2800"/>
              <a:t>Server location is done in two steps:</a:t>
            </a:r>
          </a:p>
          <a:p>
            <a:pPr lvl="1">
              <a:buFontTx/>
              <a:buAutoNum type="arabicPeriod"/>
            </a:pPr>
            <a:r>
              <a:rPr lang="en-US" sz="2400">
                <a:latin typeface="Arial" charset="0"/>
              </a:rPr>
              <a:t>Locate the server’s machine.</a:t>
            </a:r>
          </a:p>
          <a:p>
            <a:pPr lvl="1">
              <a:buFontTx/>
              <a:buAutoNum type="arabicPeriod"/>
            </a:pPr>
            <a:r>
              <a:rPr lang="en-US" sz="2400">
                <a:latin typeface="Arial" charset="0"/>
              </a:rPr>
              <a:t>Locate the server on that machine.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a Client to a Server (2)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4-13. Client-to-server binding in DCE.</a:t>
            </a:r>
          </a:p>
        </p:txBody>
      </p:sp>
      <p:pic>
        <p:nvPicPr>
          <p:cNvPr id="96260" name="Picture 4" descr="04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836738"/>
            <a:ext cx="8126412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Layered Protocols (1)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663" y="5815013"/>
            <a:ext cx="8188325" cy="706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Figure 4-1. Layers, interfaces, and protocols </a:t>
            </a:r>
            <a:br>
              <a:rPr lang="en-US"/>
            </a:br>
            <a:r>
              <a:rPr lang="en-US"/>
              <a:t>in the OSI model.</a:t>
            </a:r>
          </a:p>
        </p:txBody>
      </p:sp>
      <p:pic>
        <p:nvPicPr>
          <p:cNvPr id="6150" name="Picture 6" descr="04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138238"/>
            <a:ext cx="6319837" cy="446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Objects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81700"/>
            <a:ext cx="9144000" cy="571500"/>
          </a:xfrm>
        </p:spPr>
        <p:txBody>
          <a:bodyPr/>
          <a:lstStyle/>
          <a:p>
            <a:r>
              <a:rPr lang="en-US" sz="1800"/>
              <a:t>Common organization of a remote object with client-side proxy.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895600" y="28194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2-16</a:t>
            </a:r>
          </a:p>
        </p:txBody>
      </p:sp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9" t="40030" r="17317" b="34743"/>
          <a:stretch>
            <a:fillRect/>
          </a:stretch>
        </p:blipFill>
        <p:spPr bwMode="auto">
          <a:xfrm>
            <a:off x="428625" y="990600"/>
            <a:ext cx="8029575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 Passing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The situation when passing an object by reference or by value.</a:t>
            </a: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3657600" y="23622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2-18</a:t>
            </a:r>
          </a:p>
        </p:txBody>
      </p:sp>
      <p:pic>
        <p:nvPicPr>
          <p:cNvPr id="1259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42296" r="16675" b="36253"/>
          <a:stretch>
            <a:fillRect/>
          </a:stretch>
        </p:blipFill>
        <p:spPr bwMode="auto">
          <a:xfrm>
            <a:off x="347663" y="1257300"/>
            <a:ext cx="8567737" cy="407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9" t="38972" r="15820" b="35045"/>
          <a:stretch>
            <a:fillRect/>
          </a:stretch>
        </p:blipFill>
        <p:spPr bwMode="auto">
          <a:xfrm>
            <a:off x="576263" y="793750"/>
            <a:ext cx="8029575" cy="484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0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DCE Distributed-Object Model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5715000"/>
            <a:ext cx="8458200" cy="838200"/>
          </a:xfrm>
        </p:spPr>
        <p:txBody>
          <a:bodyPr/>
          <a:lstStyle/>
          <a:p>
            <a:pPr algn="l">
              <a:lnSpc>
                <a:spcPct val="90000"/>
              </a:lnSpc>
              <a:buFontTx/>
              <a:buAutoNum type="alphaLcParenR"/>
            </a:pPr>
            <a:r>
              <a:rPr lang="en-US" sz="1800"/>
              <a:t>Distributed dynamic objects in DCE.</a:t>
            </a:r>
          </a:p>
          <a:p>
            <a:pPr algn="l">
              <a:lnSpc>
                <a:spcPct val="90000"/>
              </a:lnSpc>
              <a:buFontTx/>
              <a:buAutoNum type="alphaLcParenR"/>
            </a:pPr>
            <a:r>
              <a:rPr lang="en-US" sz="1800"/>
              <a:t>Distributed named objects</a:t>
            </a:r>
          </a:p>
        </p:txBody>
      </p:sp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3657600" y="2133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2-19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Persistence and Synchronicity in Communication (2)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Persistent communication of letters back in the days of the Pony Express.</a:t>
            </a:r>
          </a:p>
        </p:txBody>
      </p:sp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1" t="43504" r="24345" b="38972"/>
          <a:stretch>
            <a:fillRect/>
          </a:stretch>
        </p:blipFill>
        <p:spPr bwMode="auto">
          <a:xfrm>
            <a:off x="309563" y="1143000"/>
            <a:ext cx="864393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Persistence and Synchronicity in Communication (3)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5715000"/>
            <a:ext cx="7848600" cy="838200"/>
          </a:xfrm>
        </p:spPr>
        <p:txBody>
          <a:bodyPr/>
          <a:lstStyle/>
          <a:p>
            <a:pPr algn="l">
              <a:lnSpc>
                <a:spcPct val="90000"/>
              </a:lnSpc>
              <a:buFontTx/>
              <a:buAutoNum type="alphaLcParenR"/>
            </a:pPr>
            <a:r>
              <a:rPr lang="en-US" sz="1800"/>
              <a:t>Persistent asynchronous communication</a:t>
            </a:r>
          </a:p>
          <a:p>
            <a:pPr algn="l">
              <a:lnSpc>
                <a:spcPct val="90000"/>
              </a:lnSpc>
              <a:buFontTx/>
              <a:buAutoNum type="alphaLcParenR"/>
            </a:pPr>
            <a:r>
              <a:rPr lang="en-US" sz="1800"/>
              <a:t>Persistent synchronous communication</a:t>
            </a:r>
          </a:p>
        </p:txBody>
      </p:sp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3352800" y="28956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2-22.1</a:t>
            </a:r>
          </a:p>
        </p:txBody>
      </p:sp>
      <p:pic>
        <p:nvPicPr>
          <p:cNvPr id="1228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27643" r="17021" b="54230"/>
          <a:stretch>
            <a:fillRect/>
          </a:stretch>
        </p:blipFill>
        <p:spPr bwMode="auto">
          <a:xfrm>
            <a:off x="576263" y="1333500"/>
            <a:ext cx="79914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Persistence and Synchronicity in Communication (4)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5295900"/>
            <a:ext cx="8610600" cy="838200"/>
          </a:xfrm>
        </p:spPr>
        <p:txBody>
          <a:bodyPr/>
          <a:lstStyle/>
          <a:p>
            <a:pPr algn="l">
              <a:lnSpc>
                <a:spcPct val="90000"/>
              </a:lnSpc>
              <a:buFontTx/>
              <a:buAutoNum type="alphaLcParenR" startAt="3"/>
            </a:pPr>
            <a:r>
              <a:rPr lang="en-US" sz="1800"/>
              <a:t>Transient asynchronous communication</a:t>
            </a:r>
          </a:p>
          <a:p>
            <a:pPr algn="l">
              <a:lnSpc>
                <a:spcPct val="90000"/>
              </a:lnSpc>
              <a:buFontTx/>
              <a:buAutoNum type="alphaLcParenR" startAt="3"/>
            </a:pPr>
            <a:r>
              <a:rPr lang="en-US" sz="1800"/>
              <a:t>Receipt-based transient synchronous communication</a:t>
            </a:r>
          </a:p>
        </p:txBody>
      </p:sp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2895600" y="21336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2-22.2</a:t>
            </a:r>
          </a:p>
        </p:txBody>
      </p:sp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6" t="44864" r="17104" b="37462"/>
          <a:stretch>
            <a:fillRect/>
          </a:stretch>
        </p:blipFill>
        <p:spPr bwMode="auto">
          <a:xfrm>
            <a:off x="538163" y="1389063"/>
            <a:ext cx="7991475" cy="344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Persistence and Synchronicity in Communication (5)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5257800"/>
            <a:ext cx="8610600" cy="838200"/>
          </a:xfrm>
        </p:spPr>
        <p:txBody>
          <a:bodyPr/>
          <a:lstStyle/>
          <a:p>
            <a:pPr algn="l">
              <a:lnSpc>
                <a:spcPct val="90000"/>
              </a:lnSpc>
              <a:buFontTx/>
              <a:buAutoNum type="alphaLcParenR" startAt="5"/>
            </a:pPr>
            <a:r>
              <a:rPr lang="en-US" sz="1800"/>
              <a:t>Delivery-based transient synchronous communication at message delivery</a:t>
            </a:r>
          </a:p>
          <a:p>
            <a:pPr algn="l">
              <a:lnSpc>
                <a:spcPct val="90000"/>
              </a:lnSpc>
              <a:buFontTx/>
              <a:buAutoNum type="alphaLcParenR" startAt="5"/>
            </a:pPr>
            <a:r>
              <a:rPr lang="en-US" sz="1800"/>
              <a:t>Response-based transient synchronous communication</a:t>
            </a:r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2" t="61932" r="17744" b="22055"/>
          <a:stretch>
            <a:fillRect/>
          </a:stretch>
        </p:blipFill>
        <p:spPr bwMode="auto">
          <a:xfrm>
            <a:off x="0" y="1304925"/>
            <a:ext cx="9144000" cy="323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Berkeley Sockets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4-14. The socket primitives for TCP/IP.</a:t>
            </a:r>
          </a:p>
        </p:txBody>
      </p:sp>
      <p:pic>
        <p:nvPicPr>
          <p:cNvPr id="97284" name="Picture 4" descr="04-14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225550"/>
            <a:ext cx="751681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Stream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4-26. A general architecture for streaming stored multimedia data over a network.</a:t>
            </a:r>
          </a:p>
        </p:txBody>
      </p:sp>
      <p:pic>
        <p:nvPicPr>
          <p:cNvPr id="109572" name="Picture 4" descr="04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833563"/>
            <a:ext cx="83185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Data stream</a:t>
            </a:r>
            <a:endParaRPr lang="en-US" dirty="0">
              <a:latin typeface="+mn-lt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endParaRPr lang="en-US" sz="2800" dirty="0" smtClean="0"/>
          </a:p>
          <a:p>
            <a:pPr algn="l">
              <a:buFontTx/>
              <a:buChar char="•"/>
            </a:pPr>
            <a:r>
              <a:rPr lang="en-US" sz="2800" dirty="0" smtClean="0"/>
              <a:t>A sequence of data units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Can be used for sending </a:t>
            </a:r>
            <a:r>
              <a:rPr lang="en-US" sz="2800" i="1" dirty="0" smtClean="0"/>
              <a:t>discrete</a:t>
            </a:r>
            <a:r>
              <a:rPr lang="en-US" sz="2800" dirty="0" smtClean="0"/>
              <a:t> items such as with our </a:t>
            </a:r>
            <a:r>
              <a:rPr lang="en-US" sz="2800" dirty="0" err="1" smtClean="0"/>
              <a:t>JokeServers</a:t>
            </a:r>
            <a:endParaRPr lang="en-US" sz="2800" dirty="0" smtClean="0"/>
          </a:p>
          <a:p>
            <a:pPr algn="l">
              <a:buFontTx/>
              <a:buChar char="•"/>
            </a:pPr>
            <a:r>
              <a:rPr lang="en-US" sz="2800" dirty="0" smtClean="0"/>
              <a:t>Can be </a:t>
            </a:r>
            <a:r>
              <a:rPr lang="en-US" sz="2800" i="1" dirty="0" smtClean="0"/>
              <a:t>continuous,</a:t>
            </a:r>
            <a:r>
              <a:rPr lang="en-US" sz="2800" dirty="0" smtClean="0"/>
              <a:t> such as for audio or video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727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Layered Protocols (2)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4-2. A typical message as it appears on the network.</a:t>
            </a:r>
          </a:p>
        </p:txBody>
      </p:sp>
      <p:pic>
        <p:nvPicPr>
          <p:cNvPr id="77828" name="Picture 4" descr="04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689100"/>
            <a:ext cx="769937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Asynchronous Transmission Mode</a:t>
            </a:r>
            <a:endParaRPr lang="en-US" dirty="0">
              <a:latin typeface="+mn-lt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The data items are sent one after the other in sequence. No other timing constraints </a:t>
            </a:r>
            <a:r>
              <a:rPr lang="en-US" sz="2800" dirty="0" err="1" smtClean="0"/>
              <a:t>constraints</a:t>
            </a:r>
            <a:r>
              <a:rPr lang="en-US" sz="2800" dirty="0" smtClean="0"/>
              <a:t>.</a:t>
            </a:r>
          </a:p>
          <a:p>
            <a:pPr lvl="1">
              <a:buFontTx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</a:t>
            </a:r>
            <a:r>
              <a:rPr lang="en-US" dirty="0" smtClean="0">
                <a:latin typeface="+mn-lt"/>
              </a:rPr>
              <a:t>ynchronous Transmission Mode</a:t>
            </a:r>
            <a:endParaRPr lang="en-US" dirty="0">
              <a:latin typeface="+mn-lt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endParaRPr lang="en-US" sz="2800" dirty="0" smtClean="0"/>
          </a:p>
          <a:p>
            <a:pPr algn="l">
              <a:buFontTx/>
              <a:buChar char="•"/>
            </a:pPr>
            <a:r>
              <a:rPr lang="en-US" sz="2800" dirty="0" smtClean="0"/>
              <a:t>Maximum end-to-end delay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No constraint on arriving early.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Example is sensor data that is aggregated at intervals—must arrive in time, but no penalty if it arrives early.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9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Isochronous Transmission Mode</a:t>
            </a:r>
            <a:endParaRPr lang="en-US" dirty="0">
              <a:latin typeface="+mn-lt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Data units are transferred </a:t>
            </a:r>
            <a:r>
              <a:rPr lang="en-US" sz="2800" i="1" dirty="0" smtClean="0"/>
              <a:t>on time</a:t>
            </a:r>
            <a:endParaRPr lang="en-US" sz="2800" dirty="0" smtClean="0"/>
          </a:p>
          <a:p>
            <a:pPr algn="l">
              <a:buFontTx/>
              <a:buChar char="•"/>
            </a:pPr>
            <a:r>
              <a:rPr lang="en-US" sz="2800" dirty="0" smtClean="0"/>
              <a:t>Cannot arrive late, and cannot arrive early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Early arrival can cause problems with buffer space.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Requires bounds on </a:t>
            </a:r>
            <a:r>
              <a:rPr lang="en-US" sz="2800" i="1" dirty="0" smtClean="0"/>
              <a:t>jitter</a:t>
            </a:r>
            <a:r>
              <a:rPr lang="en-US" sz="2800" dirty="0" smtClean="0"/>
              <a:t>—the variation in the transfer time between units.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Continuous data transfer using isochronous transfer mode is often simply referred to as </a:t>
            </a:r>
            <a:r>
              <a:rPr lang="en-US" sz="2800" i="1" dirty="0" smtClean="0"/>
              <a:t>streaming data</a:t>
            </a:r>
            <a:endParaRPr lang="en-US" sz="2800" dirty="0" smtClean="0"/>
          </a:p>
          <a:p>
            <a:pPr algn="l">
              <a:buFontTx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9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Complex vs. Simple Streams</a:t>
            </a:r>
            <a:endParaRPr lang="en-US" dirty="0">
              <a:latin typeface="+mn-lt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/>
            <a:r>
              <a:rPr lang="en-US" sz="2800" dirty="0"/>
              <a:t>Simple:</a:t>
            </a:r>
          </a:p>
          <a:p>
            <a:pPr algn="l">
              <a:buFontTx/>
              <a:buChar char="•"/>
            </a:pPr>
            <a:r>
              <a:rPr lang="en-US" sz="2800" dirty="0"/>
              <a:t>Sequenced data, homogenous</a:t>
            </a:r>
          </a:p>
          <a:p>
            <a:pPr algn="l"/>
            <a:r>
              <a:rPr lang="en-US" sz="2800" dirty="0"/>
              <a:t>Complex</a:t>
            </a:r>
          </a:p>
          <a:p>
            <a:pPr algn="l">
              <a:buFontTx/>
              <a:buChar char="•"/>
            </a:pPr>
            <a:r>
              <a:rPr lang="en-US" sz="2800" dirty="0"/>
              <a:t>Two or more </a:t>
            </a:r>
            <a:r>
              <a:rPr lang="en-US" sz="2800" dirty="0" err="1"/>
              <a:t>substreams</a:t>
            </a:r>
            <a:r>
              <a:rPr lang="en-US" sz="2800" dirty="0"/>
              <a:t> that are related.</a:t>
            </a:r>
          </a:p>
          <a:p>
            <a:pPr algn="l">
              <a:buFontTx/>
              <a:buChar char="•"/>
            </a:pPr>
            <a:r>
              <a:rPr lang="en-US" sz="2800" dirty="0"/>
              <a:t>Stereo signal – two independent streams, but must be synchronized</a:t>
            </a:r>
          </a:p>
          <a:p>
            <a:pPr algn="l">
              <a:buFontTx/>
              <a:buChar char="•"/>
            </a:pPr>
            <a:r>
              <a:rPr lang="en-US" sz="2800" dirty="0"/>
              <a:t>Movies – Video image, up to six channels of audio (or more), subtitles in different languages, etc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7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Continuous vs. discrete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lnSpc>
                <a:spcPct val="90000"/>
              </a:lnSpc>
            </a:pPr>
            <a:r>
              <a:rPr lang="en-US" sz="2800" dirty="0"/>
              <a:t>Properties for Quality of Service:</a:t>
            </a:r>
          </a:p>
          <a:p>
            <a:pPr algn="l">
              <a:lnSpc>
                <a:spcPct val="90000"/>
              </a:lnSpc>
              <a:buFontTx/>
              <a:buChar char="•"/>
            </a:pPr>
            <a:r>
              <a:rPr lang="en-US" sz="2800" dirty="0" smtClean="0"/>
              <a:t>Discrete</a:t>
            </a:r>
            <a:r>
              <a:rPr lang="en-US" sz="2800" dirty="0"/>
              <a:t>, static media: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Text, still images, executables, objects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How to degrade signal? E.g. </a:t>
            </a:r>
            <a:r>
              <a:rPr lang="en-US" sz="2400" dirty="0" smtClean="0"/>
              <a:t>compromise between delay</a:t>
            </a:r>
            <a:r>
              <a:rPr lang="en-US" sz="2400" dirty="0"/>
              <a:t>, or loss of some data?</a:t>
            </a:r>
          </a:p>
          <a:p>
            <a:pPr algn="l">
              <a:lnSpc>
                <a:spcPct val="90000"/>
              </a:lnSpc>
              <a:buFontTx/>
              <a:buChar char="•"/>
            </a:pPr>
            <a:r>
              <a:rPr lang="en-US" sz="2800" dirty="0" smtClean="0"/>
              <a:t>Continuous </a:t>
            </a:r>
            <a:r>
              <a:rPr lang="en-US" sz="2800" dirty="0"/>
              <a:t>media: sound files, movie files.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Temporary relationship is fundamental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How to degrade the signal? E.g., </a:t>
            </a:r>
            <a:r>
              <a:rPr lang="en-US" sz="2400" dirty="0" smtClean="0"/>
              <a:t>compromise between delay</a:t>
            </a:r>
            <a:r>
              <a:rPr lang="en-US" sz="2400" dirty="0"/>
              <a:t>, or poor quality?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Properties of streaming data</a:t>
            </a:r>
            <a:endParaRPr lang="en-US" dirty="0">
              <a:latin typeface="+mn-lt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Stored data streamed from files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Live data streamed from a real-time source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“Loop” delayed live streaming data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Compressed data—how much compression?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Secure data—how much overhead? authentication model at playback?</a:t>
            </a:r>
            <a:endParaRPr lang="en-US" dirty="0"/>
          </a:p>
          <a:p>
            <a:pPr algn="l"/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233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timing is critical</a:t>
            </a:r>
            <a:endParaRPr lang="en-US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Audio image is ephemeral and humans are very sensitive to it. By contrast the visual image </a:t>
            </a:r>
            <a:r>
              <a:rPr lang="en-US" sz="2800" i="1" dirty="0" smtClean="0"/>
              <a:t>tends</a:t>
            </a:r>
            <a:r>
              <a:rPr lang="en-US" sz="2800" dirty="0" smtClean="0"/>
              <a:t> to be stable.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External </a:t>
            </a:r>
            <a:r>
              <a:rPr lang="en-US" sz="2800" i="1" dirty="0" smtClean="0"/>
              <a:t>clocks</a:t>
            </a:r>
            <a:r>
              <a:rPr lang="en-US" sz="2800" dirty="0" smtClean="0"/>
              <a:t> for high-quality recordings can cost tens of thousands of dollars, working at billionths of a second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Audio </a:t>
            </a:r>
            <a:r>
              <a:rPr lang="en-US" sz="2800" i="1" dirty="0" smtClean="0"/>
              <a:t>imaging</a:t>
            </a:r>
            <a:r>
              <a:rPr lang="en-US" sz="2800" dirty="0" smtClean="0"/>
              <a:t> is also highly sensitive to timing issues, affecting </a:t>
            </a:r>
            <a:r>
              <a:rPr lang="en-US" sz="2800" i="1" dirty="0" smtClean="0"/>
              <a:t>meaning</a:t>
            </a:r>
            <a:r>
              <a:rPr lang="en-US" sz="2800" dirty="0" smtClean="0"/>
              <a:t> in the sound.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The difference between a $30,000 CD player and a $100 player usually is </a:t>
            </a:r>
            <a:r>
              <a:rPr lang="en-US" sz="2800" i="1" dirty="0" smtClean="0"/>
              <a:t>jitter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1081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sound</a:t>
            </a:r>
            <a:endParaRPr lang="en-US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Up to 10.1 channels of sound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All must be carefully synchronized.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Clock timing, </a:t>
            </a:r>
            <a:r>
              <a:rPr lang="en-US" sz="2800" i="1" dirty="0" smtClean="0"/>
              <a:t>jitter, </a:t>
            </a:r>
            <a:r>
              <a:rPr lang="en-US" sz="2800" dirty="0" smtClean="0"/>
              <a:t>and synchronization are all crucial to good sound.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Sound can degrade in many ways: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Hard to understand spoken dialogue (often </a:t>
            </a:r>
            <a:r>
              <a:rPr lang="en-US" sz="2800" i="1" dirty="0" smtClean="0"/>
              <a:t>much</a:t>
            </a:r>
            <a:r>
              <a:rPr lang="en-US" sz="2800" dirty="0" smtClean="0"/>
              <a:t> worse than analogue)</a:t>
            </a:r>
          </a:p>
          <a:p>
            <a:pPr algn="l">
              <a:buFontTx/>
              <a:buChar char="•"/>
            </a:pPr>
            <a:r>
              <a:rPr lang="en-US" sz="2800" i="1" dirty="0" smtClean="0"/>
              <a:t>Harsh</a:t>
            </a:r>
            <a:r>
              <a:rPr lang="en-US" sz="2800" dirty="0" smtClean="0"/>
              <a:t> sounding, or unpleasant, without quite realizing it. Affects body state.</a:t>
            </a:r>
          </a:p>
          <a:p>
            <a:pPr algn="l">
              <a:buFontTx/>
              <a:buChar char="•"/>
            </a:pPr>
            <a:r>
              <a:rPr lang="en-US" sz="2800" i="1" dirty="0" smtClean="0"/>
              <a:t>Fatiguing </a:t>
            </a:r>
            <a:r>
              <a:rPr lang="en-US" sz="2800" dirty="0" smtClean="0"/>
              <a:t>to listen for long periods.</a:t>
            </a:r>
            <a:endParaRPr lang="en-US" sz="2800" i="1" dirty="0" smtClean="0"/>
          </a:p>
          <a:p>
            <a:pPr algn="l">
              <a:buFontTx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2528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channels</a:t>
            </a:r>
            <a:endParaRPr lang="en-US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Many surround sound channels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Video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Picture-in-picture track for commentary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Multiple subtitles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Alternate audio for director commentary, actor commentary, different languages…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4225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Network level </a:t>
            </a:r>
            <a:r>
              <a:rPr lang="en-US" dirty="0" smtClean="0">
                <a:latin typeface="+mn-lt"/>
              </a:rPr>
              <a:t>support – </a:t>
            </a:r>
            <a:r>
              <a:rPr lang="en-US" dirty="0" err="1" smtClean="0">
                <a:latin typeface="+mn-lt"/>
              </a:rPr>
              <a:t>DiffServ</a:t>
            </a:r>
            <a:r>
              <a:rPr lang="en-US" dirty="0" smtClean="0">
                <a:latin typeface="+mn-lt"/>
              </a:rPr>
              <a:t> on IP</a:t>
            </a:r>
            <a:endParaRPr lang="en-US" dirty="0">
              <a:latin typeface="+mn-lt"/>
            </a:endParaRP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Differentiated services, 6 bit header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Classify and mark packets by up to 64 (2</a:t>
            </a:r>
            <a:r>
              <a:rPr lang="en-US" sz="2800" baseline="30000" dirty="0" smtClean="0"/>
              <a:t>6) </a:t>
            </a:r>
            <a:r>
              <a:rPr lang="en-US" sz="2800" dirty="0" smtClean="0"/>
              <a:t>categories. But typical is only 4:</a:t>
            </a:r>
            <a:endParaRPr lang="en-US" sz="2800" baseline="30000" dirty="0"/>
          </a:p>
          <a:p>
            <a:pPr lvl="1">
              <a:buFontTx/>
              <a:buChar char="•"/>
            </a:pPr>
            <a:r>
              <a:rPr lang="en-US" sz="2400" dirty="0" smtClean="0"/>
              <a:t>Default per-hop behavior (PHB): Best effort, depends on current circumstances</a:t>
            </a:r>
          </a:p>
          <a:p>
            <a:pPr lvl="1">
              <a:buFontTx/>
              <a:buChar char="•"/>
            </a:pPr>
            <a:r>
              <a:rPr lang="en-US" sz="2400" dirty="0" smtClean="0"/>
              <a:t>Expedited forwarding: Low loss, low delay, low jitter, no more than 30% total traffic</a:t>
            </a:r>
          </a:p>
          <a:p>
            <a:pPr lvl="1">
              <a:buFontTx/>
              <a:buChar char="•"/>
            </a:pPr>
            <a:r>
              <a:rPr lang="en-US" sz="2400" dirty="0" smtClean="0"/>
              <a:t>Voice Admit: EF, but limits number to avoid conflicts</a:t>
            </a:r>
          </a:p>
          <a:p>
            <a:pPr lvl="1">
              <a:buFontTx/>
              <a:buChar char="•"/>
            </a:pPr>
            <a:r>
              <a:rPr lang="en-US" sz="2400" dirty="0" smtClean="0"/>
              <a:t>Assured forwarding: assured up to a saturation level, then not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Middleware Protocols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4-3. An adapted reference model </a:t>
            </a:r>
            <a:br>
              <a:rPr lang="en-US"/>
            </a:br>
            <a:r>
              <a:rPr lang="en-US"/>
              <a:t>for networked communication.</a:t>
            </a:r>
          </a:p>
        </p:txBody>
      </p:sp>
      <p:pic>
        <p:nvPicPr>
          <p:cNvPr id="78852" name="Picture 4" descr="04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1292225"/>
            <a:ext cx="6789737" cy="4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 and Quality of Service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/>
            <a:r>
              <a:rPr lang="en-US" sz="2800" dirty="0"/>
              <a:t>Properties for Quality of Service:</a:t>
            </a:r>
          </a:p>
          <a:p>
            <a:pPr algn="l">
              <a:buFontTx/>
              <a:buChar char="•"/>
            </a:pPr>
            <a:r>
              <a:rPr lang="en-US" sz="2800" dirty="0"/>
              <a:t>The required bit rate at which data should be transported.</a:t>
            </a:r>
          </a:p>
          <a:p>
            <a:pPr algn="l">
              <a:buFontTx/>
              <a:buChar char="•"/>
            </a:pPr>
            <a:r>
              <a:rPr lang="en-US" sz="2800" dirty="0"/>
              <a:t>The maximum delay until a session has been set up </a:t>
            </a:r>
          </a:p>
          <a:p>
            <a:pPr algn="l">
              <a:buFontTx/>
              <a:buChar char="•"/>
            </a:pPr>
            <a:r>
              <a:rPr lang="en-US" sz="2800" dirty="0"/>
              <a:t>The maximum end-to-end delay .</a:t>
            </a:r>
          </a:p>
          <a:p>
            <a:pPr algn="l">
              <a:buFontTx/>
              <a:buChar char="•"/>
            </a:pPr>
            <a:r>
              <a:rPr lang="en-US" sz="2800" dirty="0"/>
              <a:t>The maximum delay variance, or jitter.</a:t>
            </a:r>
          </a:p>
          <a:p>
            <a:pPr algn="l">
              <a:buFontTx/>
              <a:buChar char="•"/>
            </a:pPr>
            <a:r>
              <a:rPr lang="en-US" sz="2800" dirty="0"/>
              <a:t>The maximum round-trip delay.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Enforcing QoS (1)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4-27. Using a buffer to reduce jitter.</a:t>
            </a:r>
          </a:p>
        </p:txBody>
      </p:sp>
      <p:pic>
        <p:nvPicPr>
          <p:cNvPr id="111620" name="Picture 4" descr="04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052638"/>
            <a:ext cx="8413750" cy="26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Bigger Buffer….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/>
            <a:r>
              <a:rPr lang="en-US" sz="2800"/>
              <a:t>To reduce jitter:</a:t>
            </a:r>
          </a:p>
          <a:p>
            <a:pPr algn="l">
              <a:buFontTx/>
              <a:buChar char="•"/>
            </a:pPr>
            <a:r>
              <a:rPr lang="en-US" sz="2800"/>
              <a:t>Constant </a:t>
            </a:r>
            <a:r>
              <a:rPr lang="en-US" sz="2800" i="1"/>
              <a:t>average </a:t>
            </a:r>
            <a:r>
              <a:rPr lang="en-US" sz="2800"/>
              <a:t>delivery is timely</a:t>
            </a:r>
          </a:p>
          <a:p>
            <a:pPr algn="l">
              <a:buFontTx/>
              <a:buChar char="•"/>
            </a:pPr>
            <a:r>
              <a:rPr lang="en-US" sz="2800"/>
              <a:t>The bigger the buffer, the better extremes are handled.</a:t>
            </a:r>
          </a:p>
          <a:p>
            <a:pPr algn="l">
              <a:buFontTx/>
              <a:buChar char="•"/>
            </a:pPr>
            <a:r>
              <a:rPr lang="en-US" sz="2800"/>
              <a:t>More delay in startup to fill the buffer part way.</a:t>
            </a:r>
          </a:p>
          <a:p>
            <a:pPr algn="l">
              <a:buFontTx/>
              <a:buChar char="•"/>
            </a:pPr>
            <a:r>
              <a:rPr lang="en-US" sz="2800"/>
              <a:t>Always a tradeoff, and prediction is important:</a:t>
            </a:r>
          </a:p>
          <a:p>
            <a:pPr lvl="1"/>
            <a:r>
              <a:rPr lang="en-US" sz="2400"/>
              <a:t>E.g. – how much do you fill the buffer at startup?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Enforcing QoS (2)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4-28. The effect of packet loss in (a) non interleaved transmission and  (b) interleaved transmission.</a:t>
            </a:r>
          </a:p>
        </p:txBody>
      </p:sp>
      <p:pic>
        <p:nvPicPr>
          <p:cNvPr id="112645" name="Picture 5" descr="04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1176338"/>
            <a:ext cx="6567487" cy="43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Synchronization Mechanisms (1)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4-29. The principle of explicit synchronization </a:t>
            </a:r>
            <a:br>
              <a:rPr lang="en-US"/>
            </a:br>
            <a:r>
              <a:rPr lang="en-US"/>
              <a:t>on the level data units.</a:t>
            </a:r>
          </a:p>
        </p:txBody>
      </p:sp>
      <p:pic>
        <p:nvPicPr>
          <p:cNvPr id="113668" name="Picture 4" descr="04-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370013"/>
            <a:ext cx="6675437" cy="3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Synchronization Mechanisms (2)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4-30. The principle of synchronization as </a:t>
            </a:r>
            <a:br>
              <a:rPr lang="en-US"/>
            </a:br>
            <a:r>
              <a:rPr lang="en-US"/>
              <a:t>supported by high-level interfaces.</a:t>
            </a:r>
          </a:p>
        </p:txBody>
      </p:sp>
      <p:pic>
        <p:nvPicPr>
          <p:cNvPr id="114692" name="Picture 4" descr="04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493838"/>
            <a:ext cx="7745413" cy="37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Multiplexing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/>
            <a:endParaRPr lang="en-US" sz="2800" dirty="0"/>
          </a:p>
          <a:p>
            <a:pPr algn="l">
              <a:buFontTx/>
              <a:buChar char="•"/>
            </a:pPr>
            <a:r>
              <a:rPr lang="en-US" sz="2800" dirty="0"/>
              <a:t>As </a:t>
            </a:r>
            <a:r>
              <a:rPr lang="en-US" sz="2800" dirty="0" err="1" smtClean="0"/>
              <a:t>syncronization</a:t>
            </a:r>
            <a:r>
              <a:rPr lang="en-US" sz="2800" dirty="0" smtClean="0"/>
              <a:t> </a:t>
            </a:r>
            <a:r>
              <a:rPr lang="en-US" sz="2800" dirty="0"/>
              <a:t>gets more complex, </a:t>
            </a:r>
            <a:r>
              <a:rPr lang="en-US" sz="2800" dirty="0" smtClean="0"/>
              <a:t>there is more </a:t>
            </a:r>
            <a:r>
              <a:rPr lang="en-US" sz="2800" dirty="0"/>
              <a:t>need for real-time distribution of </a:t>
            </a:r>
            <a:r>
              <a:rPr lang="en-US" sz="2800" dirty="0" err="1" smtClean="0"/>
              <a:t>syncronization</a:t>
            </a:r>
            <a:r>
              <a:rPr lang="en-US" sz="2800" dirty="0" smtClean="0"/>
              <a:t> </a:t>
            </a:r>
            <a:r>
              <a:rPr lang="en-US" sz="2800" dirty="0"/>
              <a:t>specifications</a:t>
            </a:r>
          </a:p>
          <a:p>
            <a:pPr algn="l">
              <a:buFontTx/>
              <a:buChar char="•"/>
            </a:pPr>
            <a:r>
              <a:rPr lang="en-US" sz="2800" dirty="0"/>
              <a:t>Multiplex all the data streams into one, and send the sync info too.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Motion Picture Experts Group (MPEG) standards</a:t>
            </a:r>
            <a:endParaRPr lang="en-US" sz="2800" dirty="0"/>
          </a:p>
          <a:p>
            <a:pPr algn="l">
              <a:buFontTx/>
              <a:buChar char="•"/>
            </a:pPr>
            <a:r>
              <a:rPr lang="en-US" sz="2800" dirty="0"/>
              <a:t>Can perform sync at sender if multiplexed, when receiver decodes, is already </a:t>
            </a:r>
            <a:r>
              <a:rPr lang="en-US" sz="2800" dirty="0" smtClean="0"/>
              <a:t>sync’d</a:t>
            </a:r>
            <a:endParaRPr lang="en-US" sz="2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1000" smtClean="0">
                <a:latin typeface="Times New Roman" pitchFamily="18" charset="0"/>
              </a:rPr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Structured Peer-to-Peer Architectures (1)</a:t>
            </a:r>
          </a:p>
        </p:txBody>
      </p:sp>
      <p:pic>
        <p:nvPicPr>
          <p:cNvPr id="22532" name="Picture 4" descr="02-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1300163"/>
            <a:ext cx="5249863" cy="520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259388"/>
            <a:ext cx="3795713" cy="11477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Figure 2-7. The mapping of data items onto nodes in Chord.</a:t>
            </a:r>
          </a:p>
        </p:txBody>
      </p:sp>
    </p:spTree>
    <p:extLst>
      <p:ext uri="{BB962C8B-B14F-4D97-AF65-F5344CB8AC3E}">
        <p14:creationId xmlns:p14="http://schemas.microsoft.com/office/powerpoint/2010/main" val="251638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Application-level Multicast</a:t>
            </a:r>
            <a:endParaRPr lang="en-US" dirty="0">
              <a:latin typeface="+mn-lt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Can cross router and network boundaries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May not be as efficient as network-level multicast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Must construct an </a:t>
            </a:r>
            <a:r>
              <a:rPr lang="en-US" sz="2800" i="1" dirty="0" smtClean="0"/>
              <a:t>overlay-network</a:t>
            </a:r>
            <a:endParaRPr lang="en-US" sz="2800" dirty="0" smtClean="0"/>
          </a:p>
          <a:p>
            <a:pPr algn="l">
              <a:buFontTx/>
              <a:buChar char="•"/>
            </a:pPr>
            <a:r>
              <a:rPr lang="en-US" sz="2800" dirty="0" smtClean="0"/>
              <a:t>Organized as a </a:t>
            </a:r>
            <a:r>
              <a:rPr lang="en-US" sz="2800" i="1" dirty="0" smtClean="0"/>
              <a:t>tree</a:t>
            </a:r>
            <a:r>
              <a:rPr lang="en-US" sz="2800" dirty="0" smtClean="0"/>
              <a:t> – one path to each node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…or as a </a:t>
            </a:r>
            <a:r>
              <a:rPr lang="en-US" sz="2800" i="1" dirty="0" smtClean="0"/>
              <a:t>mesh-network</a:t>
            </a:r>
            <a:r>
              <a:rPr lang="en-US" sz="2800" dirty="0" smtClean="0"/>
              <a:t> – multiple paths between pairs of nodes. This is more robust when a node fails – alternate paths.</a:t>
            </a:r>
          </a:p>
        </p:txBody>
      </p:sp>
    </p:spTree>
    <p:extLst>
      <p:ext uri="{BB962C8B-B14F-4D97-AF65-F5344CB8AC3E}">
        <p14:creationId xmlns:p14="http://schemas.microsoft.com/office/powerpoint/2010/main" val="1714008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MulticastTree</a:t>
            </a:r>
            <a:r>
              <a:rPr lang="en-US" dirty="0" smtClean="0">
                <a:latin typeface="+mn-lt"/>
              </a:rPr>
              <a:t> from DHT (Chord)</a:t>
            </a:r>
            <a:endParaRPr lang="en-US" dirty="0">
              <a:latin typeface="+mn-lt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Generate Multicast ID </a:t>
            </a:r>
            <a:r>
              <a:rPr lang="en-US" sz="2800" dirty="0" err="1" smtClean="0"/>
              <a:t>M_id</a:t>
            </a:r>
            <a:r>
              <a:rPr lang="en-US" sz="2800" dirty="0" smtClean="0"/>
              <a:t>, a hash value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Send build </a:t>
            </a:r>
            <a:r>
              <a:rPr lang="en-US" sz="2800" dirty="0" err="1" smtClean="0"/>
              <a:t>msg</a:t>
            </a:r>
            <a:r>
              <a:rPr lang="en-US" sz="2800" dirty="0" smtClean="0"/>
              <a:t> to </a:t>
            </a:r>
            <a:r>
              <a:rPr lang="en-US" sz="2800" dirty="0" err="1" smtClean="0"/>
              <a:t>succ</a:t>
            </a:r>
            <a:r>
              <a:rPr lang="en-US" sz="2800" dirty="0" smtClean="0"/>
              <a:t>(</a:t>
            </a:r>
            <a:r>
              <a:rPr lang="en-US" sz="2800" dirty="0" err="1" smtClean="0"/>
              <a:t>M_id</a:t>
            </a:r>
            <a:r>
              <a:rPr lang="en-US" sz="2800" dirty="0" smtClean="0"/>
              <a:t>) to DHT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Node becomes the root of the multicast group where messages are sent to be delivered to the group.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Any time a DHT node is added to the multicast group for </a:t>
            </a:r>
            <a:r>
              <a:rPr lang="en-US" sz="2800" dirty="0" err="1" smtClean="0"/>
              <a:t>M_id</a:t>
            </a:r>
            <a:r>
              <a:rPr lang="en-US" sz="2800" dirty="0" smtClean="0"/>
              <a:t>, [i.e., by the join(p, </a:t>
            </a:r>
            <a:r>
              <a:rPr lang="en-US" sz="2800" dirty="0" err="1" smtClean="0"/>
              <a:t>M_id</a:t>
            </a:r>
            <a:r>
              <a:rPr lang="en-US" sz="2800" dirty="0" smtClean="0"/>
              <a:t>) request] the request is passed along the DHT</a:t>
            </a:r>
          </a:p>
        </p:txBody>
      </p:sp>
    </p:spTree>
    <p:extLst>
      <p:ext uri="{BB962C8B-B14F-4D97-AF65-F5344CB8AC3E}">
        <p14:creationId xmlns:p14="http://schemas.microsoft.com/office/powerpoint/2010/main" val="61786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mic Sans MS" pitchFamily="66" charset="0"/>
              </a:rPr>
              <a:t>Data Link Layer (ed. 1)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r>
              <a:rPr lang="en-US" sz="1800"/>
              <a:t>Discussion between a receiver and a sender in the data link layer.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3352800" y="28956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2-3</a:t>
            </a:r>
          </a:p>
        </p:txBody>
      </p:sp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39577" r="20096" b="33987"/>
          <a:stretch>
            <a:fillRect/>
          </a:stretch>
        </p:blipFill>
        <p:spPr bwMode="auto">
          <a:xfrm>
            <a:off x="685800" y="963613"/>
            <a:ext cx="7691438" cy="49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/>
              <a:t>If </a:t>
            </a:r>
            <a:r>
              <a:rPr lang="en-US" sz="2800" dirty="0" smtClean="0"/>
              <a:t>an intermediary DHT node has </a:t>
            </a:r>
            <a:r>
              <a:rPr lang="en-US" sz="2800" dirty="0"/>
              <a:t>not seen a request before it becomes the </a:t>
            </a:r>
            <a:r>
              <a:rPr lang="en-US" sz="2800" i="1" dirty="0"/>
              <a:t>parent</a:t>
            </a:r>
            <a:r>
              <a:rPr lang="en-US" sz="2800" dirty="0"/>
              <a:t> of the new </a:t>
            </a:r>
            <a:r>
              <a:rPr lang="en-US" sz="2800" dirty="0" smtClean="0"/>
              <a:t>node in the multicast tree. Then it forwards a request, along the DHT path, for </a:t>
            </a:r>
            <a:r>
              <a:rPr lang="en-US" sz="2800" i="1" dirty="0" smtClean="0"/>
              <a:t>itself</a:t>
            </a:r>
            <a:r>
              <a:rPr lang="en-US" sz="2800" dirty="0" smtClean="0"/>
              <a:t> to be added to the multicast group as a “forwarder.” (It can, itself, join the group later by simply changing it’s own status.)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If the DHT node has already seen a request to join the multicast group </a:t>
            </a:r>
            <a:r>
              <a:rPr lang="en-US" sz="2800" dirty="0" err="1" smtClean="0"/>
              <a:t>M_id</a:t>
            </a:r>
            <a:r>
              <a:rPr lang="en-US" sz="2800" dirty="0" smtClean="0"/>
              <a:t>, it adds the node as its own </a:t>
            </a:r>
            <a:r>
              <a:rPr lang="en-US" sz="2800" i="1" dirty="0" smtClean="0"/>
              <a:t>child</a:t>
            </a:r>
            <a:r>
              <a:rPr lang="en-US" sz="2800" dirty="0" smtClean="0"/>
              <a:t>, and does not forward the request.</a:t>
            </a:r>
            <a:endParaRPr lang="en-US" sz="2800" dirty="0"/>
          </a:p>
          <a:p>
            <a:pPr algn="l">
              <a:buFontTx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93259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We can imagine, first, that nodes wishing to join the multicast group are independent of the DHT. In this way, a DHT node may have many children.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Now, imagine that ALL nodes belong to the DHT. Any node can now request of any other node that it join the multicast group.</a:t>
            </a:r>
          </a:p>
        </p:txBody>
      </p:sp>
    </p:spTree>
    <p:extLst>
      <p:ext uri="{BB962C8B-B14F-4D97-AF65-F5344CB8AC3E}">
        <p14:creationId xmlns:p14="http://schemas.microsoft.com/office/powerpoint/2010/main" val="3553400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Two types of nodes: pure forwarders, and forwarder-members.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To send a multicast message, just send it to </a:t>
            </a:r>
            <a:r>
              <a:rPr lang="en-US" sz="2800" dirty="0" err="1" smtClean="0"/>
              <a:t>SendMulticast</a:t>
            </a:r>
            <a:r>
              <a:rPr lang="en-US" sz="2800" dirty="0" smtClean="0"/>
              <a:t>[message, </a:t>
            </a:r>
            <a:r>
              <a:rPr lang="en-US" sz="2800" dirty="0" err="1" smtClean="0"/>
              <a:t>succ</a:t>
            </a:r>
            <a:r>
              <a:rPr lang="en-US" sz="2800" dirty="0" smtClean="0"/>
              <a:t>(</a:t>
            </a:r>
            <a:r>
              <a:rPr lang="en-US" sz="2800" dirty="0" err="1" smtClean="0"/>
              <a:t>M_id</a:t>
            </a:r>
            <a:r>
              <a:rPr lang="en-US" sz="2800" dirty="0" smtClean="0"/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3932414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9588" y="1365250"/>
            <a:ext cx="7967662" cy="51879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In the following slide, there is a </a:t>
            </a:r>
            <a:r>
              <a:rPr lang="en-US" sz="2800" i="1" dirty="0" smtClean="0"/>
              <a:t>logical</a:t>
            </a:r>
            <a:r>
              <a:rPr lang="en-US" sz="2800" dirty="0" smtClean="0"/>
              <a:t> path from </a:t>
            </a:r>
            <a:r>
              <a:rPr lang="en-US" sz="2800" i="1" dirty="0" smtClean="0"/>
              <a:t>Node B </a:t>
            </a:r>
            <a:r>
              <a:rPr lang="en-US" sz="2800" dirty="0" smtClean="0"/>
              <a:t>to </a:t>
            </a:r>
            <a:r>
              <a:rPr lang="en-US" sz="2800" i="1" dirty="0" smtClean="0"/>
              <a:t>Node D</a:t>
            </a:r>
            <a:r>
              <a:rPr lang="en-US" sz="2800" dirty="0" smtClean="0"/>
              <a:t> but this is implemented via the intermediary </a:t>
            </a:r>
            <a:r>
              <a:rPr lang="en-US" sz="2800" i="1" dirty="0" smtClean="0"/>
              <a:t>physical</a:t>
            </a:r>
            <a:r>
              <a:rPr lang="en-US" sz="2800" dirty="0" smtClean="0"/>
              <a:t> path from </a:t>
            </a:r>
            <a:r>
              <a:rPr lang="en-US" sz="2800" i="1" dirty="0" smtClean="0"/>
              <a:t>Node A</a:t>
            </a:r>
            <a:r>
              <a:rPr lang="en-US" sz="2800" dirty="0" smtClean="0"/>
              <a:t> to </a:t>
            </a:r>
            <a:r>
              <a:rPr lang="en-US" sz="2800" i="1" dirty="0" smtClean="0"/>
              <a:t>Node C.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A packet that is multicast from </a:t>
            </a:r>
            <a:r>
              <a:rPr lang="en-US" sz="2800" i="1" dirty="0" smtClean="0"/>
              <a:t>Node A</a:t>
            </a:r>
            <a:r>
              <a:rPr lang="en-US" sz="2800" dirty="0" smtClean="0"/>
              <a:t> (A to B, A to C, B to D) might end up being sent twice over the physical path from A to C.</a:t>
            </a:r>
          </a:p>
        </p:txBody>
      </p:sp>
    </p:spTree>
    <p:extLst>
      <p:ext uri="{BB962C8B-B14F-4D97-AF65-F5344CB8AC3E}">
        <p14:creationId xmlns:p14="http://schemas.microsoft.com/office/powerpoint/2010/main" val="3932414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Overlay Construction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4-31. The relation between links in an overlay </a:t>
            </a:r>
            <a:br>
              <a:rPr lang="en-US"/>
            </a:br>
            <a:r>
              <a:rPr lang="en-US"/>
              <a:t>and actual network-level routes.</a:t>
            </a:r>
          </a:p>
        </p:txBody>
      </p:sp>
      <p:pic>
        <p:nvPicPr>
          <p:cNvPr id="115716" name="Picture 4" descr="04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289050"/>
            <a:ext cx="7072313" cy="38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Gossip-based dissemination – Epidemic protocols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5" y="1665288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400" dirty="0" smtClean="0">
                <a:latin typeface="Arial" charset="0"/>
              </a:rPr>
              <a:t>Simple algorithm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Robust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Needs only local information</a:t>
            </a:r>
          </a:p>
          <a:p>
            <a:pPr algn="l">
              <a:buFontTx/>
              <a:buChar char="•"/>
            </a:pPr>
            <a:endParaRPr lang="en-US" sz="2400" dirty="0">
              <a:latin typeface="Arial" charset="0"/>
            </a:endParaRP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A simplifying assumption is that sending is initiated by a single node, thus avoiding multiple-write problems.</a:t>
            </a:r>
          </a:p>
          <a:p>
            <a:pPr algn="l">
              <a:buFontTx/>
              <a:buChar char="•"/>
            </a:pPr>
            <a:endParaRPr lang="en-US" sz="2400" dirty="0">
              <a:latin typeface="Arial" charset="0"/>
            </a:endParaRP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Nodes are </a:t>
            </a:r>
            <a:r>
              <a:rPr lang="en-US" i="1" dirty="0" smtClean="0">
                <a:latin typeface="Arial" charset="0"/>
              </a:rPr>
              <a:t>infected </a:t>
            </a:r>
            <a:r>
              <a:rPr lang="en-US" dirty="0" smtClean="0">
                <a:latin typeface="Arial" charset="0"/>
              </a:rPr>
              <a:t>(Seen the </a:t>
            </a:r>
            <a:r>
              <a:rPr lang="en-US" dirty="0" err="1" smtClean="0">
                <a:latin typeface="Arial" charset="0"/>
              </a:rPr>
              <a:t>msg</a:t>
            </a:r>
            <a:r>
              <a:rPr lang="en-US" dirty="0" smtClean="0">
                <a:latin typeface="Arial" charset="0"/>
              </a:rPr>
              <a:t>), or </a:t>
            </a:r>
            <a:r>
              <a:rPr lang="en-US" i="1" dirty="0" smtClean="0">
                <a:latin typeface="Arial" charset="0"/>
              </a:rPr>
              <a:t>susceptible</a:t>
            </a:r>
            <a:r>
              <a:rPr lang="en-US" dirty="0" smtClean="0">
                <a:latin typeface="Arial" charset="0"/>
              </a:rPr>
              <a:t> (have not seen the </a:t>
            </a:r>
            <a:r>
              <a:rPr lang="en-US" dirty="0" err="1" smtClean="0">
                <a:latin typeface="Arial" charset="0"/>
              </a:rPr>
              <a:t>msg</a:t>
            </a:r>
            <a:r>
              <a:rPr lang="en-US" dirty="0" smtClean="0">
                <a:latin typeface="Arial" charset="0"/>
              </a:rPr>
              <a:t>).</a:t>
            </a:r>
          </a:p>
          <a:p>
            <a:pPr algn="l">
              <a:buFontTx/>
              <a:buChar char="•"/>
            </a:pPr>
            <a:endParaRPr lang="en-US" sz="2400" dirty="0">
              <a:latin typeface="Arial" charset="0"/>
            </a:endParaRP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A node is </a:t>
            </a:r>
            <a:r>
              <a:rPr lang="en-US" i="1" dirty="0" smtClean="0">
                <a:latin typeface="Arial" charset="0"/>
              </a:rPr>
              <a:t>removed</a:t>
            </a:r>
            <a:r>
              <a:rPr lang="en-US" dirty="0" smtClean="0">
                <a:latin typeface="Arial" charset="0"/>
              </a:rPr>
              <a:t> if not willing to infect others.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94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Information Dissemination Models (1)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5" y="1665288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/>
              <a:t>Pick another node at random</a:t>
            </a:r>
          </a:p>
          <a:p>
            <a:pPr algn="l">
              <a:buFontTx/>
              <a:buChar char="•"/>
            </a:pPr>
            <a:r>
              <a:rPr lang="en-US" sz="2800" dirty="0" smtClean="0"/>
              <a:t>Anti-entropy </a:t>
            </a:r>
            <a:r>
              <a:rPr lang="en-US" sz="2800" dirty="0"/>
              <a:t>propagation model</a:t>
            </a:r>
          </a:p>
          <a:p>
            <a:pPr lvl="1"/>
            <a:r>
              <a:rPr lang="en-US" sz="2400" dirty="0">
                <a:latin typeface="Arial" charset="0"/>
              </a:rPr>
              <a:t>Node P picks another node Q at random</a:t>
            </a:r>
          </a:p>
          <a:p>
            <a:pPr lvl="1"/>
            <a:r>
              <a:rPr lang="en-US" sz="2400" dirty="0">
                <a:latin typeface="Arial" charset="0"/>
              </a:rPr>
              <a:t>Subsequently exchanges updates with Q</a:t>
            </a:r>
          </a:p>
          <a:p>
            <a:pPr algn="l">
              <a:buFontTx/>
              <a:buChar char="•"/>
            </a:pPr>
            <a:r>
              <a:rPr lang="en-US" sz="2800" dirty="0"/>
              <a:t>Approaches to exchanging updates</a:t>
            </a:r>
          </a:p>
          <a:p>
            <a:pPr lvl="1"/>
            <a:r>
              <a:rPr lang="en-US" sz="2400" dirty="0">
                <a:latin typeface="Arial" charset="0"/>
              </a:rPr>
              <a:t>P only pushes its own updates to </a:t>
            </a:r>
            <a:r>
              <a:rPr lang="en-US" sz="2400" dirty="0" smtClean="0">
                <a:latin typeface="Arial" charset="0"/>
              </a:rPr>
              <a:t>Q </a:t>
            </a:r>
          </a:p>
          <a:p>
            <a:pPr lvl="1"/>
            <a:r>
              <a:rPr lang="en-US" sz="2400" dirty="0" smtClean="0">
                <a:latin typeface="Arial" charset="0"/>
              </a:rPr>
              <a:t>P </a:t>
            </a:r>
            <a:r>
              <a:rPr lang="en-US" sz="2400" dirty="0">
                <a:latin typeface="Arial" charset="0"/>
              </a:rPr>
              <a:t>only pulls in new updates from Q</a:t>
            </a:r>
          </a:p>
          <a:p>
            <a:pPr lvl="1"/>
            <a:r>
              <a:rPr lang="en-US" sz="2400" dirty="0">
                <a:latin typeface="Arial" charset="0"/>
              </a:rPr>
              <a:t>P and Q send updates to each </a:t>
            </a:r>
            <a:r>
              <a:rPr lang="en-US" sz="2400" dirty="0" smtClean="0">
                <a:latin typeface="Arial" charset="0"/>
              </a:rPr>
              <a:t>other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Anti-entropy propagation model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5" y="1665288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>
                <a:latin typeface="Arial" charset="0"/>
              </a:rPr>
              <a:t>Some node P in a network picks another node Q at random.</a:t>
            </a:r>
          </a:p>
          <a:p>
            <a:pPr algn="l">
              <a:buFontTx/>
              <a:buChar char="•"/>
            </a:pPr>
            <a:r>
              <a:rPr lang="en-US" sz="2800" dirty="0" smtClean="0">
                <a:latin typeface="Arial" charset="0"/>
              </a:rPr>
              <a:t>Then exchange updates with Q.</a:t>
            </a:r>
          </a:p>
        </p:txBody>
      </p:sp>
    </p:spTree>
    <p:extLst>
      <p:ext uri="{BB962C8B-B14F-4D97-AF65-F5344CB8AC3E}">
        <p14:creationId xmlns:p14="http://schemas.microsoft.com/office/powerpoint/2010/main" val="1613157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Push-only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5" y="1665288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800" dirty="0" smtClean="0">
                <a:latin typeface="Arial" charset="0"/>
              </a:rPr>
              <a:t>P pushes its own update to Q</a:t>
            </a:r>
          </a:p>
          <a:p>
            <a:pPr algn="l">
              <a:buFontTx/>
              <a:buChar char="•"/>
            </a:pPr>
            <a:r>
              <a:rPr lang="en-US" sz="2800" dirty="0" smtClean="0">
                <a:latin typeface="Arial" charset="0"/>
              </a:rPr>
              <a:t>A-&gt; B, C, D, E, F</a:t>
            </a:r>
          </a:p>
          <a:p>
            <a:pPr algn="l">
              <a:buFontTx/>
              <a:buChar char="•"/>
            </a:pPr>
            <a:r>
              <a:rPr lang="en-US" sz="2800" dirty="0" smtClean="0">
                <a:latin typeface="Arial" charset="0"/>
              </a:rPr>
              <a:t>D-&gt; G, H, I, J</a:t>
            </a:r>
          </a:p>
          <a:p>
            <a:pPr algn="l">
              <a:buFontTx/>
              <a:buChar char="•"/>
            </a:pPr>
            <a:r>
              <a:rPr lang="en-US" sz="2800" dirty="0" smtClean="0">
                <a:latin typeface="Arial" charset="0"/>
              </a:rPr>
              <a:t>J-&gt; K, L, M, N, O, P</a:t>
            </a:r>
          </a:p>
          <a:p>
            <a:pPr algn="l">
              <a:buFontTx/>
              <a:buChar char="•"/>
            </a:pPr>
            <a:r>
              <a:rPr lang="en-US" sz="2800" dirty="0" smtClean="0">
                <a:latin typeface="Arial" charset="0"/>
              </a:rPr>
              <a:t>How long to infect from A to P?</a:t>
            </a:r>
          </a:p>
          <a:p>
            <a:pPr algn="l">
              <a:buFontTx/>
              <a:buChar char="•"/>
            </a:pPr>
            <a:endParaRPr lang="en-US" sz="2800" dirty="0" smtClean="0">
              <a:latin typeface="Arial" charset="0"/>
            </a:endParaRPr>
          </a:p>
          <a:p>
            <a:pPr algn="l">
              <a:buFontTx/>
              <a:buChar char="•"/>
            </a:pPr>
            <a:r>
              <a:rPr lang="en-US" sz="2800" dirty="0" smtClean="0">
                <a:latin typeface="Arial" charset="0"/>
              </a:rPr>
              <a:t>Bad choice for rapid updates.</a:t>
            </a:r>
          </a:p>
          <a:p>
            <a:pPr lvl="1">
              <a:buFontTx/>
              <a:buChar char="•"/>
            </a:pPr>
            <a:r>
              <a:rPr lang="en-US" dirty="0" smtClean="0">
                <a:latin typeface="Arial" charset="0"/>
              </a:rPr>
              <a:t>Only infected nodes can propagate</a:t>
            </a:r>
          </a:p>
          <a:p>
            <a:pPr lvl="1">
              <a:buFontTx/>
              <a:buChar char="•"/>
            </a:pPr>
            <a:r>
              <a:rPr lang="en-US" dirty="0" smtClean="0">
                <a:latin typeface="Arial" charset="0"/>
              </a:rPr>
              <a:t>Probability of selecting an already infected node increases as the message spreads.</a:t>
            </a:r>
            <a:endParaRPr lang="en-US" dirty="0">
              <a:latin typeface="Arial" charset="0"/>
            </a:endParaRPr>
          </a:p>
          <a:p>
            <a:pPr lvl="1">
              <a:buFontTx/>
              <a:buChar char="•"/>
            </a:pP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20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Pull only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5" y="1665288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400" dirty="0" smtClean="0">
                <a:latin typeface="Arial" charset="0"/>
              </a:rPr>
              <a:t>P only pulls a new update from Q</a:t>
            </a:r>
          </a:p>
          <a:p>
            <a:pPr algn="l">
              <a:buFontTx/>
              <a:buChar char="•"/>
            </a:pPr>
            <a:r>
              <a:rPr lang="en-US" sz="2400" dirty="0" smtClean="0">
                <a:latin typeface="Arial" charset="0"/>
              </a:rPr>
              <a:t>Works better when many are already infected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Triggered by susceptible nodes, works better to spread to them</a:t>
            </a:r>
          </a:p>
          <a:p>
            <a:pPr algn="l">
              <a:buFontTx/>
              <a:buChar char="•"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4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mic Sans MS" pitchFamily="66" charset="0"/>
              </a:rPr>
              <a:t>Client-Server TCP (ed. 1)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5905500"/>
            <a:ext cx="6629400" cy="647700"/>
          </a:xfrm>
        </p:spPr>
        <p:txBody>
          <a:bodyPr/>
          <a:lstStyle/>
          <a:p>
            <a:pPr algn="l">
              <a:lnSpc>
                <a:spcPct val="90000"/>
              </a:lnSpc>
              <a:buFontTx/>
              <a:buAutoNum type="alphaLcParenR"/>
            </a:pPr>
            <a:r>
              <a:rPr lang="en-US" sz="1800"/>
              <a:t>Normal operation of TCP.</a:t>
            </a:r>
          </a:p>
          <a:p>
            <a:pPr algn="l">
              <a:lnSpc>
                <a:spcPct val="90000"/>
              </a:lnSpc>
              <a:buFontTx/>
              <a:buAutoNum type="alphaLcParenR"/>
            </a:pPr>
            <a:r>
              <a:rPr lang="en-US" sz="1800"/>
              <a:t>Transactional TCP.</a:t>
            </a: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2514600" y="2514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2-4</a:t>
            </a:r>
          </a:p>
        </p:txBody>
      </p:sp>
      <p:pic>
        <p:nvPicPr>
          <p:cNvPr id="1198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6" t="38066" r="17104" b="30815"/>
          <a:stretch>
            <a:fillRect/>
          </a:stretch>
        </p:blipFill>
        <p:spPr bwMode="auto">
          <a:xfrm>
            <a:off x="1071563" y="1168400"/>
            <a:ext cx="6810375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Push-pull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5" y="1665288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Works best overall, though the others will work as well, and are simpler.</a:t>
            </a:r>
          </a:p>
          <a:p>
            <a:pPr algn="l">
              <a:buFontTx/>
              <a:buChar char="•"/>
            </a:pPr>
            <a:r>
              <a:rPr lang="en-US" sz="2400" dirty="0" smtClean="0">
                <a:latin typeface="Arial" charset="0"/>
              </a:rPr>
              <a:t>Depends on speed of spread requirements and efficiency needs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O(log(N)) “rounds” where a round is </a:t>
            </a:r>
            <a:r>
              <a:rPr lang="en-US" i="1" dirty="0" smtClean="0">
                <a:latin typeface="Arial" charset="0"/>
              </a:rPr>
              <a:t>all</a:t>
            </a:r>
            <a:r>
              <a:rPr lang="en-US" dirty="0" smtClean="0">
                <a:latin typeface="Arial" charset="0"/>
              </a:rPr>
              <a:t> nodes have chosen to exchange updates with some node, and N is number of nodes. So scales up.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49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Gossiping / rumor spreading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5" y="1665288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400" dirty="0" smtClean="0">
                <a:latin typeface="Arial" charset="0"/>
              </a:rPr>
              <a:t>Keep telling the “hot news” until it appears that some number [“k”] of nodes have already heard the news, then get tired and give up. Approximate this with 1/k probability of giving up.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43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Gossiping / rumor spreading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9175" y="1665288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400" dirty="0" smtClean="0">
                <a:latin typeface="Arial" charset="0"/>
              </a:rPr>
              <a:t>Sometimes pure gossiping will leave some fraction of the nodes still not infected. Why keep gossiping if everyone you call already knows the gossip?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Combining gossip with anti-entropy can solve this problem.</a:t>
            </a:r>
          </a:p>
          <a:p>
            <a:pPr algn="l">
              <a:buFontTx/>
              <a:buChar char="•"/>
            </a:pPr>
            <a:r>
              <a:rPr lang="en-US" sz="2400" dirty="0" smtClean="0">
                <a:latin typeface="Arial" charset="0"/>
              </a:rPr>
              <a:t>The interaction between processes in gossip-based dissemination is small, so it tends to scale well.</a:t>
            </a:r>
          </a:p>
          <a:p>
            <a:pPr algn="l">
              <a:buFontTx/>
              <a:buChar char="•"/>
            </a:pPr>
            <a:r>
              <a:rPr lang="en-US" i="1" dirty="0" smtClean="0">
                <a:latin typeface="Arial" charset="0"/>
              </a:rPr>
              <a:t>Directional gossiping </a:t>
            </a:r>
            <a:r>
              <a:rPr lang="en-US" dirty="0" smtClean="0">
                <a:latin typeface="Arial" charset="0"/>
              </a:rPr>
              <a:t>favors nodes with fewer network connections, considering them bridges to other parts of the graph.</a:t>
            </a:r>
            <a:endParaRPr lang="en-US" sz="2400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87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Information Dissemination Models (2)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324475"/>
            <a:ext cx="9144000" cy="1228725"/>
          </a:xfrm>
        </p:spPr>
        <p:txBody>
          <a:bodyPr/>
          <a:lstStyle/>
          <a:p>
            <a:r>
              <a:rPr lang="en-US"/>
              <a:t>Figure 4-32. The relation between the fraction s of update-ignorant nodes and the parameter k in pure gossiping. The graph displays ln(s) as a function of k.</a:t>
            </a:r>
          </a:p>
        </p:txBody>
      </p:sp>
      <p:pic>
        <p:nvPicPr>
          <p:cNvPr id="117764" name="Picture 4" descr="04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076325"/>
            <a:ext cx="6478588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Removing data in epidemics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4919" y="1275144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400" dirty="0" smtClean="0">
                <a:latin typeface="Arial" charset="0"/>
              </a:rPr>
              <a:t>The problem is that if all traces of the data have been removed, then later-arriving echoes of updates may unwittingly restore it.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Spread </a:t>
            </a:r>
            <a:r>
              <a:rPr lang="en-US" i="1" dirty="0" smtClean="0">
                <a:latin typeface="Arial" charset="0"/>
              </a:rPr>
              <a:t>death-certificates</a:t>
            </a:r>
            <a:r>
              <a:rPr lang="en-US" dirty="0" smtClean="0">
                <a:latin typeface="Arial" charset="0"/>
              </a:rPr>
              <a:t> instead. These mark data as deleted.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May wish to expire the death-certificates for cleanup.</a:t>
            </a:r>
          </a:p>
          <a:p>
            <a:pPr algn="l">
              <a:buFontTx/>
              <a:buChar char="•"/>
            </a:pPr>
            <a:r>
              <a:rPr lang="en-US" sz="2400" dirty="0" smtClean="0">
                <a:latin typeface="Arial" charset="0"/>
              </a:rPr>
              <a:t>Some nodes keep old certificates around so that if there is a late-arriving update, the death-certificate can be re-broadcast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29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Calculate the average of the network using an epidemic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4255" y="1426464"/>
            <a:ext cx="7717537" cy="4700016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For nodes </a:t>
            </a:r>
            <a:r>
              <a:rPr lang="en-US" i="1" dirty="0" smtClean="0">
                <a:latin typeface="Arial" charset="0"/>
              </a:rPr>
              <a:t>j </a:t>
            </a:r>
            <a:r>
              <a:rPr lang="en-US" dirty="0" smtClean="0">
                <a:latin typeface="Arial" charset="0"/>
              </a:rPr>
              <a:t>and </a:t>
            </a:r>
            <a:r>
              <a:rPr lang="en-US" i="1" dirty="0" err="1" smtClean="0">
                <a:latin typeface="Arial" charset="0"/>
              </a:rPr>
              <a:t>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that trade values X then set X-</a:t>
            </a:r>
            <a:r>
              <a:rPr lang="en-US" i="1" dirty="0" err="1" smtClean="0">
                <a:latin typeface="Arial" charset="0"/>
              </a:rPr>
              <a:t>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and X-</a:t>
            </a:r>
            <a:r>
              <a:rPr lang="en-US" i="1" dirty="0" smtClean="0">
                <a:latin typeface="Arial" charset="0"/>
              </a:rPr>
              <a:t>j </a:t>
            </a:r>
            <a:r>
              <a:rPr lang="en-US" dirty="0" smtClean="0">
                <a:latin typeface="Arial" charset="0"/>
              </a:rPr>
              <a:t>to be the value (X-</a:t>
            </a:r>
            <a:r>
              <a:rPr lang="en-US" i="1" dirty="0" err="1" smtClean="0">
                <a:latin typeface="Arial" charset="0"/>
              </a:rPr>
              <a:t>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 + X-</a:t>
            </a:r>
            <a:r>
              <a:rPr lang="en-US" i="1" dirty="0" smtClean="0">
                <a:latin typeface="Arial" charset="0"/>
              </a:rPr>
              <a:t>j</a:t>
            </a:r>
            <a:r>
              <a:rPr lang="en-US" dirty="0" smtClean="0">
                <a:latin typeface="Arial" charset="0"/>
              </a:rPr>
              <a:t>) / 2.  [The average – just store this somewhere, this is the new value for X for the purpose of the calculation]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Over time all the nodes will have the average stored locally, and something close to it as time progresses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3273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Calculate the size of the network using </a:t>
            </a:r>
            <a:r>
              <a:rPr lang="en-US" sz="4000" smtClean="0"/>
              <a:t>an epidemic</a:t>
            </a:r>
            <a:endParaRPr 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4919" y="1421448"/>
            <a:ext cx="8124825" cy="4887912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Some node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dirty="0" smtClean="0">
                <a:latin typeface="Arial" charset="0"/>
              </a:rPr>
              <a:t> sets its X-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dirty="0" smtClean="0">
                <a:latin typeface="Arial" charset="0"/>
              </a:rPr>
              <a:t> = 1.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All other nodes </a:t>
            </a:r>
            <a:r>
              <a:rPr lang="en-US" i="1" dirty="0" smtClean="0">
                <a:latin typeface="Arial" charset="0"/>
              </a:rPr>
              <a:t>n </a:t>
            </a:r>
            <a:r>
              <a:rPr lang="en-US" dirty="0" smtClean="0">
                <a:latin typeface="Arial" charset="0"/>
              </a:rPr>
              <a:t>set their X-</a:t>
            </a:r>
            <a:r>
              <a:rPr lang="en-US" i="1" dirty="0" smtClean="0">
                <a:latin typeface="Arial" charset="0"/>
              </a:rPr>
              <a:t>n </a:t>
            </a:r>
            <a:r>
              <a:rPr lang="en-US" dirty="0" smtClean="0">
                <a:latin typeface="Arial" charset="0"/>
              </a:rPr>
              <a:t>= 0.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For nodes </a:t>
            </a:r>
            <a:r>
              <a:rPr lang="en-US" i="1" dirty="0" smtClean="0">
                <a:latin typeface="Arial" charset="0"/>
              </a:rPr>
              <a:t>j </a:t>
            </a:r>
            <a:r>
              <a:rPr lang="en-US" dirty="0" smtClean="0">
                <a:latin typeface="Arial" charset="0"/>
              </a:rPr>
              <a:t>and </a:t>
            </a:r>
            <a:r>
              <a:rPr lang="en-US" i="1" dirty="0" err="1" smtClean="0">
                <a:latin typeface="Arial" charset="0"/>
              </a:rPr>
              <a:t>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that trade values X then set X-</a:t>
            </a:r>
            <a:r>
              <a:rPr lang="en-US" i="1" dirty="0" err="1" smtClean="0">
                <a:latin typeface="Arial" charset="0"/>
              </a:rPr>
              <a:t>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and X-</a:t>
            </a:r>
            <a:r>
              <a:rPr lang="en-US" i="1" dirty="0" smtClean="0">
                <a:latin typeface="Arial" charset="0"/>
              </a:rPr>
              <a:t>j </a:t>
            </a:r>
            <a:r>
              <a:rPr lang="en-US" dirty="0" smtClean="0">
                <a:latin typeface="Arial" charset="0"/>
              </a:rPr>
              <a:t>to be the value (X-</a:t>
            </a:r>
            <a:r>
              <a:rPr lang="en-US" i="1" dirty="0" err="1" smtClean="0">
                <a:latin typeface="Arial" charset="0"/>
              </a:rPr>
              <a:t>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 + X-</a:t>
            </a:r>
            <a:r>
              <a:rPr lang="en-US" i="1" dirty="0" smtClean="0">
                <a:latin typeface="Arial" charset="0"/>
              </a:rPr>
              <a:t>j</a:t>
            </a:r>
            <a:r>
              <a:rPr lang="en-US" dirty="0" smtClean="0">
                <a:latin typeface="Arial" charset="0"/>
              </a:rPr>
              <a:t>) / 2.  [The average – just store this somewhere, this is the new value for X for the purpose of the calculation]</a:t>
            </a:r>
          </a:p>
          <a:p>
            <a:pPr algn="l">
              <a:buFontTx/>
              <a:buChar char="•"/>
            </a:pPr>
            <a:r>
              <a:rPr lang="en-US" dirty="0" smtClean="0">
                <a:latin typeface="Arial" charset="0"/>
              </a:rPr>
              <a:t>Over time all the nodes </a:t>
            </a:r>
            <a:r>
              <a:rPr lang="en-US" i="1" dirty="0" smtClean="0">
                <a:latin typeface="Arial" charset="0"/>
              </a:rPr>
              <a:t>n </a:t>
            </a:r>
            <a:r>
              <a:rPr lang="en-US" dirty="0" smtClean="0">
                <a:latin typeface="Arial" charset="0"/>
              </a:rPr>
              <a:t>will have a value from which they can calculate the size of the network as 1 / X-</a:t>
            </a:r>
            <a:r>
              <a:rPr lang="en-US" i="1" dirty="0" smtClean="0">
                <a:latin typeface="Arial" charset="0"/>
              </a:rPr>
              <a:t>n.</a:t>
            </a:r>
            <a:endParaRPr lang="en-US" dirty="0" smtClean="0">
              <a:latin typeface="Arial" charset="0"/>
            </a:endParaRPr>
          </a:p>
          <a:p>
            <a:pPr algn="l">
              <a:buFontTx/>
              <a:buChar char="•"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5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Communication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4-4. Viewing middleware as an intermediate (distributed) service in application-level communication.</a:t>
            </a:r>
          </a:p>
        </p:txBody>
      </p:sp>
      <p:pic>
        <p:nvPicPr>
          <p:cNvPr id="79876" name="Picture 4" descr="04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1228725"/>
            <a:ext cx="7300912" cy="41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Conventional Procedure Call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67350"/>
            <a:ext cx="9144000" cy="838200"/>
          </a:xfrm>
        </p:spPr>
        <p:txBody>
          <a:bodyPr/>
          <a:lstStyle/>
          <a:p>
            <a:r>
              <a:rPr lang="en-US"/>
              <a:t>Figure 4-5. (a) Parameter passing in a local procedure call: the stack before the call to read. (b) The stack while the called procedure is active.</a:t>
            </a:r>
          </a:p>
        </p:txBody>
      </p:sp>
      <p:pic>
        <p:nvPicPr>
          <p:cNvPr id="80901" name="Picture 5" descr="04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8" y="933450"/>
            <a:ext cx="6383337" cy="43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Tanenbaum &amp; Van Steen, Distributed Systems: Principles and Paradigms, 2e, (c) 2007 Prentice-Hall, Inc. All rights reserved. 0-13-239227-5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and Server Stubs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792788"/>
            <a:ext cx="9144000" cy="760412"/>
          </a:xfrm>
        </p:spPr>
        <p:txBody>
          <a:bodyPr/>
          <a:lstStyle/>
          <a:p>
            <a:r>
              <a:rPr lang="en-US"/>
              <a:t>Figure 4-6. Principle of RPC between a client and server program.</a:t>
            </a:r>
          </a:p>
        </p:txBody>
      </p:sp>
      <p:pic>
        <p:nvPicPr>
          <p:cNvPr id="81924" name="Picture 4" descr="04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430338"/>
            <a:ext cx="7645400" cy="38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nnnenbaumTemplate">
  <a:themeElements>
    <a:clrScheme name="Tannnenbaum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nenbaum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annnenbaum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nenbaum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nenbaum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TannenbaumOS-Template</Template>
  <TotalTime>20767</TotalTime>
  <Words>4209</Words>
  <Application>Microsoft Office PowerPoint</Application>
  <PresentationFormat>On-screen Show (4:3)</PresentationFormat>
  <Paragraphs>329</Paragraphs>
  <Slides>66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TannnenbaumTemplate</vt:lpstr>
      <vt:lpstr>DISTRIBUTED SYSTEMS Principles and Paradigms Second Edition ANDREW S. TANENBAUM MAARTEN VAN STEEN  Chapter 4 Communication</vt:lpstr>
      <vt:lpstr>Layered Protocols (1)</vt:lpstr>
      <vt:lpstr>Layered Protocols (2)</vt:lpstr>
      <vt:lpstr>Middleware Protocols</vt:lpstr>
      <vt:lpstr>Data Link Layer (ed. 1)</vt:lpstr>
      <vt:lpstr>Client-Server TCP (ed. 1)</vt:lpstr>
      <vt:lpstr>Types of Communication</vt:lpstr>
      <vt:lpstr>Conventional Procedure Call</vt:lpstr>
      <vt:lpstr>Client and Server Stubs</vt:lpstr>
      <vt:lpstr>Steps of a Remote Procedure Call</vt:lpstr>
      <vt:lpstr>Passing Value Parameters (1)</vt:lpstr>
      <vt:lpstr>Parameter Specification  and Stub Generation</vt:lpstr>
      <vt:lpstr>(A)synchronous RPC (1)</vt:lpstr>
      <vt:lpstr>Asynchronous RPC (2)</vt:lpstr>
      <vt:lpstr>Asynchronous RPC (3)</vt:lpstr>
      <vt:lpstr>Writing a Client  and a Server (1)</vt:lpstr>
      <vt:lpstr>Writing a Client and a Server (2)</vt:lpstr>
      <vt:lpstr>Binding a Client to a Server (1)</vt:lpstr>
      <vt:lpstr>Binding a Client to a Server (2)</vt:lpstr>
      <vt:lpstr>Distributed Objects</vt:lpstr>
      <vt:lpstr>Parameter Passing</vt:lpstr>
      <vt:lpstr>The DCE Distributed-Object Model</vt:lpstr>
      <vt:lpstr>Persistence and Synchronicity in Communication (2)</vt:lpstr>
      <vt:lpstr>Persistence and Synchronicity in Communication (3)</vt:lpstr>
      <vt:lpstr>Persistence and Synchronicity in Communication (4)</vt:lpstr>
      <vt:lpstr>Persistence and Synchronicity in Communication (5)</vt:lpstr>
      <vt:lpstr>Berkeley Sockets</vt:lpstr>
      <vt:lpstr>Data Stream</vt:lpstr>
      <vt:lpstr>Data stream</vt:lpstr>
      <vt:lpstr>Asynchronous Transmission Mode</vt:lpstr>
      <vt:lpstr>Synchronous Transmission Mode</vt:lpstr>
      <vt:lpstr>Isochronous Transmission Mode</vt:lpstr>
      <vt:lpstr>Complex vs. Simple Streams</vt:lpstr>
      <vt:lpstr>Continuous vs. discrete</vt:lpstr>
      <vt:lpstr>Properties of streaming data</vt:lpstr>
      <vt:lpstr>Audio timing is critical</vt:lpstr>
      <vt:lpstr>Modern sound</vt:lpstr>
      <vt:lpstr>Many channels</vt:lpstr>
      <vt:lpstr>Network level support – DiffServ on IP</vt:lpstr>
      <vt:lpstr>Streams and Quality of Service</vt:lpstr>
      <vt:lpstr>Enforcing QoS (1)</vt:lpstr>
      <vt:lpstr>Bigger Buffer….</vt:lpstr>
      <vt:lpstr>Enforcing QoS (2)</vt:lpstr>
      <vt:lpstr>Synchronization Mechanisms (1)</vt:lpstr>
      <vt:lpstr>Synchronization Mechanisms (2)</vt:lpstr>
      <vt:lpstr>Multiplexing</vt:lpstr>
      <vt:lpstr>Structured Peer-to-Peer Architectures (1)</vt:lpstr>
      <vt:lpstr>Application-level Multicast</vt:lpstr>
      <vt:lpstr>MulticastTree from DHT (Chord)</vt:lpstr>
      <vt:lpstr>PowerPoint Presentation</vt:lpstr>
      <vt:lpstr>PowerPoint Presentation</vt:lpstr>
      <vt:lpstr>PowerPoint Presentation</vt:lpstr>
      <vt:lpstr>PowerPoint Presentation</vt:lpstr>
      <vt:lpstr>Overlay Construction</vt:lpstr>
      <vt:lpstr>Gossip-based dissemination – Epidemic protocols</vt:lpstr>
      <vt:lpstr>Information Dissemination Models (1)</vt:lpstr>
      <vt:lpstr>Anti-entropy propagation model</vt:lpstr>
      <vt:lpstr>Push-only</vt:lpstr>
      <vt:lpstr>Pull only</vt:lpstr>
      <vt:lpstr>Push-pull</vt:lpstr>
      <vt:lpstr>Gossiping / rumor spreading</vt:lpstr>
      <vt:lpstr>Gossiping / rumor spreading</vt:lpstr>
      <vt:lpstr>Information Dissemination Models (2)</vt:lpstr>
      <vt:lpstr>Removing data in epidemics</vt:lpstr>
      <vt:lpstr>Calculate the average of the network using an epidemic</vt:lpstr>
      <vt:lpstr>Calculate the size of the network using an epidemic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Steve Armstrong</dc:creator>
  <cp:lastModifiedBy>Clark Elliott</cp:lastModifiedBy>
  <cp:revision>121</cp:revision>
  <dcterms:created xsi:type="dcterms:W3CDTF">2005-10-24T20:12:14Z</dcterms:created>
  <dcterms:modified xsi:type="dcterms:W3CDTF">2015-10-21T22:09:15Z</dcterms:modified>
</cp:coreProperties>
</file>